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2" r:id="rId4"/>
    <p:sldId id="270" r:id="rId5"/>
    <p:sldId id="263" r:id="rId6"/>
    <p:sldId id="268" r:id="rId7"/>
    <p:sldId id="261" r:id="rId8"/>
    <p:sldId id="276" r:id="rId9"/>
    <p:sldId id="277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  <a:srgbClr val="941F27"/>
    <a:srgbClr val="86011D"/>
    <a:srgbClr val="BB0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9" autoAdjust="0"/>
  </p:normalViewPr>
  <p:slideViewPr>
    <p:cSldViewPr snapToGrid="0" snapToObjects="1">
      <p:cViewPr>
        <p:scale>
          <a:sx n="100" d="100"/>
          <a:sy n="100" d="100"/>
        </p:scale>
        <p:origin x="-46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EAC72-9DD1-F545-805A-EDF464BDA9C7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B0F80-0846-E844-9472-D1B0F37B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what</a:t>
            </a:r>
            <a:r>
              <a:rPr lang="en-US" baseline="0" dirty="0" smtClean="0"/>
              <a:t> these terms leadership and science mean.  How are they applicable in the business world?  Building a team, deciding on projects and deals versus financial models, valuation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what</a:t>
            </a:r>
            <a:r>
              <a:rPr lang="en-US" baseline="0" dirty="0" smtClean="0"/>
              <a:t> these terms leadership and science mean.  How are they applicable in the business world?  Building a team, deciding on projects and deals versus financial models, valuation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 is very</a:t>
            </a:r>
            <a:r>
              <a:rPr lang="en-US" baseline="0" dirty="0" smtClean="0"/>
              <a:t> broad, looks different to everyone.  But across the board can make a big impact on the success of a company.  Job’s decision to fund Pixar, a perceived poor investment but now very successful.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data</a:t>
            </a:r>
            <a:r>
              <a:rPr lang="en-US" baseline="0" dirty="0" smtClean="0"/>
              <a:t> and analysis can be a bad thing, not always work.  Google flu.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relevance of the question – personal example?  Data changes over time, both in metric and quantity.  Leadership develops and changes with needs of the business.  How do the 2 work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 is very</a:t>
            </a:r>
            <a:r>
              <a:rPr lang="en-US" baseline="0" dirty="0" smtClean="0"/>
              <a:t> broad, looks different to everyone.  But across the board can make a big impact on the success of a company.  Job’s decision to fund Pixar, a perceived poor investment but now very successful.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know which way to follow in a decision?  </a:t>
            </a:r>
            <a:r>
              <a:rPr lang="en-US" baseline="0" dirty="0" smtClean="0"/>
              <a:t>Is there a way to reconcile the two options?  What factors have led to successful decision?  Poor decision?  Cue panel.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 is very</a:t>
            </a:r>
            <a:r>
              <a:rPr lang="en-US" baseline="0" dirty="0" smtClean="0"/>
              <a:t> broad, looks different to everyone.  But across the board can make a big impact on the success of a company.  Job’s decision to fund Pixar, a perceived poor investment but now very successful.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 is very</a:t>
            </a:r>
            <a:r>
              <a:rPr lang="en-US" baseline="0" dirty="0" smtClean="0"/>
              <a:t> broad, looks different to everyone.  But across the board can make a big impact on the success of a company.  Job’s decision to fund Pixar, a perceived poor investment but now very successful.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0F80-0846-E844-9472-D1B0F37B06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C475-32AA-B84E-9058-8F61B554132F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2C5E-DDB1-3B45-AC55-516D8397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289" y="121289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213" y="1569156"/>
            <a:ext cx="1328698" cy="52888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10" y="17283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58" y="201567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636955"/>
            <a:ext cx="228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" panose="020B0604020202030204" pitchFamily="34" charset="0"/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044" y="1738920"/>
            <a:ext cx="4639411" cy="212365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Palatino"/>
              </a:rPr>
              <a:t>Leadership &amp;</a:t>
            </a:r>
          </a:p>
          <a:p>
            <a:pPr algn="ctr"/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Palatino"/>
              </a:rPr>
              <a:t>Data-Driven </a:t>
            </a:r>
          </a:p>
          <a:p>
            <a:pPr algn="ctr"/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Palatino"/>
              </a:rPr>
              <a:t>Decision Making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8211" y="4065628"/>
            <a:ext cx="48694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Palatino"/>
                <a:cs typeface="Palatino"/>
              </a:rPr>
              <a:t>Bruce Bennett, CEO SRM </a:t>
            </a:r>
            <a:r>
              <a:rPr lang="en-US" sz="1400" b="1" dirty="0" err="1" smtClean="0">
                <a:latin typeface="Palatino"/>
                <a:cs typeface="Palatino"/>
              </a:rPr>
              <a:t>IdeaLab</a:t>
            </a:r>
            <a:endParaRPr lang="en-US" sz="1400" b="1" dirty="0" smtClean="0">
              <a:latin typeface="Palatino"/>
              <a:cs typeface="Palatino"/>
            </a:endParaRPr>
          </a:p>
          <a:p>
            <a:pPr algn="ctr"/>
            <a:endParaRPr lang="en-US" sz="1400" b="1" dirty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Laura Kelly, Founding CEO Handwork Studio</a:t>
            </a:r>
            <a:endParaRPr lang="en-US" sz="1400" b="1" dirty="0">
              <a:latin typeface="Palatino"/>
              <a:cs typeface="Palatino"/>
            </a:endParaRPr>
          </a:p>
          <a:p>
            <a:pPr algn="ctr"/>
            <a:endParaRPr lang="en-US" sz="1400" b="1" dirty="0" smtClean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Manny Trujillo, CEO Swain Techs</a:t>
            </a:r>
          </a:p>
          <a:p>
            <a:pPr algn="ctr"/>
            <a:endParaRPr lang="en-US" sz="1400" b="1" dirty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Winfred Sanders, Founding CEO </a:t>
            </a:r>
            <a:r>
              <a:rPr lang="en-US" sz="1400" b="1" dirty="0" err="1" smtClean="0">
                <a:latin typeface="Palatino"/>
                <a:cs typeface="Palatino"/>
              </a:rPr>
              <a:t>Neta</a:t>
            </a:r>
            <a:r>
              <a:rPr lang="en-US" sz="1400" b="1" dirty="0" smtClean="0">
                <a:latin typeface="Palatino"/>
                <a:cs typeface="Palatino"/>
              </a:rPr>
              <a:t> Scientific</a:t>
            </a:r>
          </a:p>
          <a:p>
            <a:pPr algn="ctr"/>
            <a:endParaRPr lang="en-US" sz="1400" b="1" dirty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Mark Mitchell, Safeguard Scientifics, Discussant</a:t>
            </a:r>
          </a:p>
          <a:p>
            <a:pPr algn="ctr"/>
            <a:endParaRPr lang="en-US" sz="1400" b="1" dirty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Leslie Mitts, Wharton SBDC, Moderator</a:t>
            </a:r>
          </a:p>
        </p:txBody>
      </p:sp>
    </p:spTree>
    <p:extLst>
      <p:ext uri="{BB962C8B-B14F-4D97-AF65-F5344CB8AC3E}">
        <p14:creationId xmlns:p14="http://schemas.microsoft.com/office/powerpoint/2010/main" val="9561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213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291" y="5058990"/>
            <a:ext cx="81591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Palatino"/>
                <a:cs typeface="Palatino"/>
              </a:rPr>
              <a:t>Bruce Bennett, CEO SRM </a:t>
            </a:r>
            <a:r>
              <a:rPr lang="en-US" sz="1400" b="1" dirty="0" err="1" smtClean="0">
                <a:latin typeface="Palatino"/>
                <a:cs typeface="Palatino"/>
              </a:rPr>
              <a:t>IdeaLab</a:t>
            </a:r>
            <a:endParaRPr lang="en-US" sz="1400" b="1" dirty="0" smtClean="0">
              <a:latin typeface="Palatino"/>
              <a:cs typeface="Palatino"/>
            </a:endParaRPr>
          </a:p>
          <a:p>
            <a:pPr algn="r"/>
            <a:endParaRPr lang="en-US" sz="1400" b="1" dirty="0">
              <a:latin typeface="Palatino"/>
              <a:cs typeface="Palatino"/>
            </a:endParaRPr>
          </a:p>
          <a:p>
            <a:pPr algn="r"/>
            <a:r>
              <a:rPr lang="en-US" sz="1400" b="1" dirty="0" smtClean="0">
                <a:latin typeface="Palatino"/>
                <a:cs typeface="Palatino"/>
              </a:rPr>
              <a:t>Laura Kelly, Founding CEO Handwork </a:t>
            </a:r>
            <a:r>
              <a:rPr lang="en-US" sz="1400" b="1" dirty="0" smtClean="0">
                <a:latin typeface="Palatino"/>
                <a:cs typeface="Palatino"/>
              </a:rPr>
              <a:t>Studio</a:t>
            </a:r>
          </a:p>
          <a:p>
            <a:pPr algn="r"/>
            <a:endParaRPr lang="en-US" sz="1400" b="1" dirty="0">
              <a:latin typeface="Palatino"/>
              <a:cs typeface="Palatino"/>
            </a:endParaRPr>
          </a:p>
          <a:p>
            <a:pPr algn="r"/>
            <a:r>
              <a:rPr lang="en-US" sz="1400" b="1" dirty="0">
                <a:latin typeface="Palatino"/>
                <a:cs typeface="Palatino"/>
              </a:rPr>
              <a:t>Winfred Sanders, Founding CEO </a:t>
            </a:r>
            <a:r>
              <a:rPr lang="en-US" sz="1400" b="1" dirty="0" err="1">
                <a:latin typeface="Palatino"/>
                <a:cs typeface="Palatino"/>
              </a:rPr>
              <a:t>Neta</a:t>
            </a:r>
            <a:r>
              <a:rPr lang="en-US" sz="1400" b="1" dirty="0">
                <a:latin typeface="Palatino"/>
                <a:cs typeface="Palatino"/>
              </a:rPr>
              <a:t> </a:t>
            </a:r>
            <a:r>
              <a:rPr lang="en-US" sz="1400" b="1" dirty="0" smtClean="0">
                <a:latin typeface="Palatino"/>
                <a:cs typeface="Palatino"/>
              </a:rPr>
              <a:t>Scientific</a:t>
            </a:r>
            <a:endParaRPr lang="en-US" sz="1400" b="1" dirty="0">
              <a:latin typeface="Palatino"/>
              <a:cs typeface="Palatino"/>
            </a:endParaRPr>
          </a:p>
          <a:p>
            <a:pPr algn="r"/>
            <a:endParaRPr lang="en-US" sz="1400" b="1" dirty="0" smtClean="0">
              <a:latin typeface="Palatino"/>
              <a:cs typeface="Palatino"/>
            </a:endParaRPr>
          </a:p>
          <a:p>
            <a:pPr algn="r"/>
            <a:r>
              <a:rPr lang="en-US" sz="1400" b="1" dirty="0" smtClean="0">
                <a:latin typeface="Palatino"/>
                <a:cs typeface="Palatino"/>
              </a:rPr>
              <a:t>Manny Trujillo, CEO Swain </a:t>
            </a:r>
            <a:r>
              <a:rPr lang="en-US" sz="1400" b="1" dirty="0" smtClean="0">
                <a:latin typeface="Palatino"/>
                <a:cs typeface="Palatino"/>
              </a:rPr>
              <a:t>Techs</a:t>
            </a:r>
            <a:endParaRPr lang="en-US" sz="1400" b="1" dirty="0" smtClean="0">
              <a:latin typeface="Palatino"/>
              <a:cs typeface="Palatin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813" y="2757596"/>
            <a:ext cx="6375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Palatino"/>
                <a:cs typeface="Palatino"/>
              </a:rPr>
              <a:t>How would you define your leadership and use of data?</a:t>
            </a:r>
            <a:endParaRPr lang="en-US" dirty="0" smtClean="0">
              <a:latin typeface="Palatino"/>
              <a:cs typeface="Palatino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Palatino"/>
              <a:cs typeface="Palatin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Palatino"/>
                <a:cs typeface="Palatino"/>
              </a:rPr>
              <a:t>How have they changed?</a:t>
            </a:r>
            <a:endParaRPr lang="en-US" dirty="0" smtClean="0">
              <a:latin typeface="Palatino"/>
              <a:cs typeface="Palatino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Palatino"/>
              <a:cs typeface="Palatin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Palatino"/>
                <a:cs typeface="Palatino"/>
              </a:rPr>
              <a:t>What was the impact on your business?</a:t>
            </a:r>
            <a:endParaRPr lang="en-US" dirty="0" smtClean="0">
              <a:latin typeface="Palatino"/>
              <a:cs typeface="Palatino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Palatino"/>
              <a:cs typeface="Palatin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Palatino"/>
                <a:cs typeface="Palatino"/>
              </a:rPr>
              <a:t>Q &amp; A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290" y="1629328"/>
            <a:ext cx="8159143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400" b="1" i="1" dirty="0" smtClean="0">
                <a:latin typeface="Palatino"/>
                <a:cs typeface="Palatino"/>
              </a:rPr>
              <a:t>Mark Mitchell, Safeguard Scientifics, Discussant</a:t>
            </a:r>
          </a:p>
          <a:p>
            <a:pPr algn="r">
              <a:lnSpc>
                <a:spcPct val="80000"/>
              </a:lnSpc>
            </a:pPr>
            <a:endParaRPr lang="en-US" sz="1400" b="1" i="1" dirty="0">
              <a:latin typeface="Palatino"/>
              <a:cs typeface="Palatino"/>
            </a:endParaRPr>
          </a:p>
          <a:p>
            <a:pPr algn="r">
              <a:lnSpc>
                <a:spcPct val="80000"/>
              </a:lnSpc>
            </a:pPr>
            <a:r>
              <a:rPr lang="en-US" sz="1400" b="1" i="1" dirty="0" smtClean="0">
                <a:latin typeface="Palatino"/>
                <a:cs typeface="Palatino"/>
              </a:rPr>
              <a:t>Leslie Mitts, Wharton SBDC, Moderator</a:t>
            </a:r>
          </a:p>
        </p:txBody>
      </p:sp>
    </p:spTree>
    <p:extLst>
      <p:ext uri="{BB962C8B-B14F-4D97-AF65-F5344CB8AC3E}">
        <p14:creationId xmlns:p14="http://schemas.microsoft.com/office/powerpoint/2010/main" val="1666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1435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182" y="2268019"/>
            <a:ext cx="266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Palatino"/>
                <a:cs typeface="Palatino"/>
              </a:rPr>
              <a:t>Leadership</a:t>
            </a:r>
            <a:endParaRPr lang="en-US" sz="3200" b="1" i="1" dirty="0">
              <a:latin typeface="Palatino"/>
              <a:cs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9557" y="3796584"/>
            <a:ext cx="3285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The ability to use existing data in a new way or obtain new data to make decisions with confidence that creates meaningful change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448" y="3810933"/>
            <a:ext cx="3285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The ability to </a:t>
            </a:r>
            <a:r>
              <a:rPr lang="en-US" dirty="0" smtClean="0">
                <a:latin typeface="Palatino"/>
                <a:cs typeface="Palatino"/>
              </a:rPr>
              <a:t>look around the corner, </a:t>
            </a:r>
            <a:r>
              <a:rPr lang="en-US" dirty="0" smtClean="0">
                <a:latin typeface="Palatino"/>
                <a:cs typeface="Palatino"/>
              </a:rPr>
              <a:t>galvanize others, and take action.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861" y="2116819"/>
            <a:ext cx="3897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Palatino"/>
                <a:cs typeface="Palatino"/>
              </a:rPr>
              <a:t>Data-Driven Decision Making</a:t>
            </a:r>
            <a:endParaRPr lang="en-US" sz="3200" b="1" i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73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1435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182" y="2268019"/>
            <a:ext cx="266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Palatino"/>
                <a:cs typeface="Palatino"/>
              </a:rPr>
              <a:t>Leadership</a:t>
            </a:r>
            <a:endParaRPr lang="en-US" sz="3200" b="1" i="1" dirty="0">
              <a:latin typeface="Palatino"/>
              <a:cs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1861" y="2116819"/>
            <a:ext cx="3897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Palatino"/>
                <a:cs typeface="Palatino"/>
              </a:rPr>
              <a:t>Data-Driven Decision Making</a:t>
            </a:r>
            <a:endParaRPr lang="en-US" sz="3200" b="1" i="1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97" y="3672331"/>
            <a:ext cx="3230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latino"/>
                <a:cs typeface="Palatino"/>
              </a:rPr>
              <a:t>Sensing opportunities</a:t>
            </a:r>
          </a:p>
          <a:p>
            <a:pPr algn="ctr"/>
            <a:endParaRPr lang="en-US" dirty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Working with others</a:t>
            </a:r>
            <a:endParaRPr lang="en-US" dirty="0" smtClean="0">
              <a:latin typeface="Palatino"/>
              <a:cs typeface="Palatino"/>
            </a:endParaRPr>
          </a:p>
          <a:p>
            <a:pPr algn="ctr"/>
            <a:endParaRPr lang="en-US" dirty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Negotiating</a:t>
            </a:r>
          </a:p>
          <a:p>
            <a:pPr algn="ctr"/>
            <a:endParaRPr lang="en-US" dirty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Managing employees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6738" y="3672331"/>
            <a:ext cx="3230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latino"/>
                <a:cs typeface="Palatino"/>
              </a:rPr>
              <a:t>Defining key metrics</a:t>
            </a:r>
          </a:p>
          <a:p>
            <a:pPr algn="ctr"/>
            <a:endParaRPr lang="en-US" dirty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Gathering information</a:t>
            </a:r>
          </a:p>
          <a:p>
            <a:pPr algn="ctr"/>
            <a:endParaRPr lang="en-US" dirty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Goal setting</a:t>
            </a:r>
            <a:endParaRPr lang="en-US" dirty="0" smtClean="0">
              <a:latin typeface="Palatino"/>
              <a:cs typeface="Palatino"/>
            </a:endParaRPr>
          </a:p>
          <a:p>
            <a:pPr algn="ctr"/>
            <a:endParaRPr lang="en-US" dirty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Measuring success</a:t>
            </a:r>
          </a:p>
        </p:txBody>
      </p:sp>
    </p:spTree>
    <p:extLst>
      <p:ext uri="{BB962C8B-B14F-4D97-AF65-F5344CB8AC3E}">
        <p14:creationId xmlns:p14="http://schemas.microsoft.com/office/powerpoint/2010/main" val="39491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213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25867"/>
            <a:ext cx="3810164" cy="573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Palatino"/>
                <a:cs typeface="Palatino"/>
              </a:rPr>
              <a:t>What do great leaders have in common?</a:t>
            </a:r>
            <a:endParaRPr lang="en-US" b="1" dirty="0" smtClean="0">
              <a:solidFill>
                <a:schemeClr val="bg1"/>
              </a:solidFill>
              <a:latin typeface="Palatino"/>
              <a:cs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4" y="2918825"/>
            <a:ext cx="6924784" cy="21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213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1425057"/>
            <a:ext cx="3810164" cy="573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Palatino"/>
                <a:cs typeface="Palatino"/>
              </a:rPr>
              <a:t>Does data solve all the questions?</a:t>
            </a:r>
            <a:endParaRPr lang="en-US" b="1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407" y="2350039"/>
            <a:ext cx="5863447" cy="3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6353" y="851937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510" y="2665412"/>
            <a:ext cx="50939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Palatino"/>
                <a:cs typeface="Palatino"/>
              </a:rPr>
              <a:t>In growing your company, </a:t>
            </a:r>
          </a:p>
          <a:p>
            <a:r>
              <a:rPr lang="en-US" sz="3200" b="1" i="1" dirty="0" smtClean="0">
                <a:latin typeface="Palatino"/>
                <a:cs typeface="Palatino"/>
              </a:rPr>
              <a:t>How have you adapted your leadership and your use of data to create change? </a:t>
            </a:r>
            <a:endParaRPr lang="en-US" sz="3200" b="1" i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232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213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518" y="3436662"/>
            <a:ext cx="9195518" cy="954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Palatino"/>
                <a:cs typeface="Palatino"/>
              </a:rPr>
              <a:t>Very Different Businesses… Each has Survived and Thrived for More than 10 Years</a:t>
            </a:r>
          </a:p>
        </p:txBody>
      </p:sp>
      <p:pic>
        <p:nvPicPr>
          <p:cNvPr id="2050" name="Picture 2" descr="SRM Idea 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85" y="1723465"/>
            <a:ext cx="2124875" cy="12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ds needle arts and fashion stud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24" y="4945650"/>
            <a:ext cx="1834183" cy="13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waintechs.com/images/swaintechs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25" y="5294314"/>
            <a:ext cx="2562519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etascientific.com/images/logo-slog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05" y="1981735"/>
            <a:ext cx="3403239" cy="7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213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thewannabescientist.com/wp-content/uploads/2014/05/Superma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97" y="1516284"/>
            <a:ext cx="3801679" cy="50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oblo.com/top_ten_gallery_img/180ce618-415d-f697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61" y="2582971"/>
            <a:ext cx="624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937"/>
            <a:ext cx="9159488" cy="3562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213" y="849304"/>
            <a:ext cx="1424938" cy="6008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2" y="-12294"/>
            <a:ext cx="2890408" cy="8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8" y="1512"/>
            <a:ext cx="2207786" cy="54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407" y="436900"/>
            <a:ext cx="201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Entrepreneurship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838825" y="1246296"/>
            <a:ext cx="2743200" cy="2743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127480" y="2316154"/>
            <a:ext cx="13716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984230" y="2354254"/>
            <a:ext cx="13716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974777" y="4588976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47875" y="4038600"/>
            <a:ext cx="6667500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5829300" y="4072727"/>
            <a:ext cx="2743200" cy="274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03780" y="4573579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710718" y="2713146"/>
            <a:ext cx="193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Data/Reports I Used to Use</a:t>
            </a:r>
          </a:p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634518" y="4981995"/>
            <a:ext cx="2039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Leadership Skills I Used to Rely On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277047" y="2270531"/>
            <a:ext cx="193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Data/Reports I Used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Today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206393" y="5113446"/>
            <a:ext cx="193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Leadership Skill I Rely On Now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643919" y="3654311"/>
            <a:ext cx="151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latin typeface="Palatino"/>
                <a:cs typeface="Palatino"/>
              </a:rPr>
              <a:t>Time</a:t>
            </a:r>
            <a:endParaRPr lang="en-US" b="1" i="1" dirty="0">
              <a:solidFill>
                <a:srgbClr val="000000"/>
              </a:solidFill>
              <a:latin typeface="Palatino"/>
              <a:cs typeface="Palatino"/>
            </a:endParaRPr>
          </a:p>
          <a:p>
            <a:pPr algn="ctr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444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588</Words>
  <Application>Microsoft Office PowerPoint</Application>
  <PresentationFormat>On-screen Show (4:3)</PresentationFormat>
  <Paragraphs>89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User</cp:lastModifiedBy>
  <cp:revision>54</cp:revision>
  <dcterms:created xsi:type="dcterms:W3CDTF">2014-06-09T17:01:02Z</dcterms:created>
  <dcterms:modified xsi:type="dcterms:W3CDTF">2014-06-12T15:45:53Z</dcterms:modified>
</cp:coreProperties>
</file>